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0a1351e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0a1351e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0a1351eb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0a1351eb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30a1351eb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30a1351eb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30a863dd05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30a863dd05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0a863dd05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30a863dd05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30a863dd05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30a863dd05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30a863dd05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30a863dd05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30a863dd05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30a863dd05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873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chemeClr val="accent1"/>
                </a:solidFill>
              </a:rPr>
              <a:t>DIRECOESO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3769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400">
                <a:solidFill>
                  <a:schemeClr val="accent1"/>
                </a:solidFill>
              </a:rPr>
              <a:t>Diritto e diritti per crescita intelligente, coesione sociale e sostenibilità </a:t>
            </a:r>
            <a:endParaRPr sz="1400">
              <a:solidFill>
                <a:schemeClr val="accent1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400">
                <a:solidFill>
                  <a:schemeClr val="accent1"/>
                </a:solidFill>
              </a:rPr>
              <a:t>nella Città metropolitana e in Toscana</a:t>
            </a:r>
            <a:endParaRPr sz="3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381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200"/>
              <a:t>Il Progetto </a:t>
            </a:r>
            <a:r>
              <a:rPr lang="it" sz="2200" b="1">
                <a:solidFill>
                  <a:schemeClr val="accent1"/>
                </a:solidFill>
              </a:rPr>
              <a:t>DIRECOESO</a:t>
            </a:r>
            <a:br>
              <a:rPr lang="it" sz="1900" b="1"/>
            </a:br>
            <a:r>
              <a:rPr lang="it" sz="1300"/>
              <a:t>(Diritto e diritti per crescita intelligente, coesione sociale e sostenibilità nella Città metropolitana e in Toscana)</a:t>
            </a:r>
            <a:endParaRPr sz="1300"/>
          </a:p>
          <a:p>
            <a:pPr marL="0" lvl="0" indent="0" algn="ctr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è stato avviato nel mese di marzo 2022, grazie alla partnership </a:t>
            </a:r>
            <a:r>
              <a:rPr lang="it">
                <a:highlight>
                  <a:srgbClr val="FFFFFF"/>
                </a:highlight>
              </a:rPr>
              <a:t>con l’ente finanziatore Fondazione CR Firenze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11700" y="7522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chemeClr val="accent1"/>
                </a:solidFill>
              </a:rPr>
              <a:t>DIRECOESO </a:t>
            </a:r>
            <a:r>
              <a:rPr lang="it"/>
              <a:t>nasce dall’esigenza di delineare possibili strategie locali e regionali rispetto alla</a:t>
            </a:r>
            <a:r>
              <a:rPr lang="it">
                <a:solidFill>
                  <a:srgbClr val="222222"/>
                </a:solidFill>
              </a:rPr>
              <a:t> </a:t>
            </a:r>
            <a:r>
              <a:rPr lang="it">
                <a:solidFill>
                  <a:schemeClr val="accent1"/>
                </a:solidFill>
              </a:rPr>
              <a:t>duplice sfida della contemporaneità</a:t>
            </a:r>
            <a:r>
              <a:rPr lang="it">
                <a:solidFill>
                  <a:srgbClr val="222222"/>
                </a:solidFill>
              </a:rPr>
              <a:t>: </a:t>
            </a:r>
            <a:endParaRPr>
              <a:solidFill>
                <a:srgbClr val="22222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>
                <a:solidFill>
                  <a:srgbClr val="222222"/>
                </a:solidFill>
              </a:rPr>
              <a:t> </a:t>
            </a:r>
            <a:endParaRPr>
              <a:solidFill>
                <a:srgbClr val="222222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it"/>
              <a:t>fronteggiare la crisi causata dalla pandemia attraverso una ripresa sociale, economica e culturale sostenibile,</a:t>
            </a:r>
            <a:r>
              <a:rPr lang="it">
                <a:solidFill>
                  <a:srgbClr val="222222"/>
                </a:solidFill>
              </a:rPr>
              <a:t> </a:t>
            </a:r>
            <a:r>
              <a:rPr lang="it">
                <a:solidFill>
                  <a:schemeClr val="accent1"/>
                </a:solidFill>
              </a:rPr>
              <a:t>inclusiva ed intelligente</a:t>
            </a:r>
            <a:r>
              <a:rPr lang="it">
                <a:solidFill>
                  <a:srgbClr val="222222"/>
                </a:solidFill>
              </a:rPr>
              <a:t>; </a:t>
            </a:r>
            <a:endParaRPr>
              <a:solidFill>
                <a:srgbClr val="222222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222222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1800"/>
              <a:buChar char="●"/>
            </a:pPr>
            <a:r>
              <a:rPr lang="it"/>
              <a:t>cogliere l’opportunità del Green Deal dell’Unione Europea per ripensare le strategie di quella medesima ripresa, valorizzando</a:t>
            </a:r>
            <a:r>
              <a:rPr lang="it">
                <a:solidFill>
                  <a:srgbClr val="222222"/>
                </a:solidFill>
              </a:rPr>
              <a:t> </a:t>
            </a:r>
            <a:r>
              <a:rPr lang="it">
                <a:solidFill>
                  <a:schemeClr val="accent1"/>
                </a:solidFill>
              </a:rPr>
              <a:t>territori </a:t>
            </a:r>
            <a:r>
              <a:rPr lang="it">
                <a:solidFill>
                  <a:srgbClr val="222222"/>
                </a:solidFill>
              </a:rPr>
              <a:t>e </a:t>
            </a:r>
            <a:r>
              <a:rPr lang="it">
                <a:solidFill>
                  <a:schemeClr val="accent1"/>
                </a:solidFill>
              </a:rPr>
              <a:t>capitale umano</a:t>
            </a:r>
            <a:r>
              <a:rPr lang="it">
                <a:solidFill>
                  <a:srgbClr val="222222"/>
                </a:solidFill>
              </a:rPr>
              <a:t>.</a:t>
            </a:r>
            <a:endParaRPr>
              <a:solidFill>
                <a:srgbClr val="22222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0" y="1152475"/>
            <a:ext cx="9021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/>
              <a:t>Con </a:t>
            </a:r>
            <a:r>
              <a:rPr lang="it" sz="1700" b="1"/>
              <a:t>DIRECOESO</a:t>
            </a:r>
            <a:r>
              <a:rPr lang="it" sz="1700"/>
              <a:t>, il Dipartimento di Scienze Giuridiche intende</a:t>
            </a:r>
            <a:r>
              <a:rPr lang="it" sz="1700">
                <a:highlight>
                  <a:srgbClr val="FFFFFF"/>
                </a:highlight>
              </a:rPr>
              <a:t> sostenere </a:t>
            </a:r>
            <a:r>
              <a:rPr lang="it" sz="1700"/>
              <a:t>questa sfida, </a:t>
            </a:r>
            <a:endParaRPr sz="1700"/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/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/>
              <a:t>mettendo a disposizione del territorio la propria capacità di</a:t>
            </a:r>
            <a:r>
              <a:rPr lang="it" sz="1700">
                <a:solidFill>
                  <a:srgbClr val="222222"/>
                </a:solidFill>
              </a:rPr>
              <a:t> </a:t>
            </a:r>
            <a:r>
              <a:rPr lang="it" sz="1700">
                <a:solidFill>
                  <a:schemeClr val="accent1"/>
                </a:solidFill>
              </a:rPr>
              <a:t>analisi della dimensione giuridica</a:t>
            </a:r>
            <a:r>
              <a:rPr lang="it" sz="1700">
                <a:solidFill>
                  <a:srgbClr val="222222"/>
                </a:solidFill>
              </a:rPr>
              <a:t> </a:t>
            </a:r>
            <a:endParaRPr sz="1700">
              <a:solidFill>
                <a:srgbClr val="222222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solidFill>
                <a:srgbClr val="222222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/>
              <a:t>nei suoi aspetti normativi, sociali, economici e culturali.</a:t>
            </a:r>
            <a:endParaRPr sz="1700"/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222222"/>
              </a:solidFill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L’</a:t>
            </a:r>
            <a:r>
              <a:rPr lang="it">
                <a:solidFill>
                  <a:schemeClr val="accent1"/>
                </a:solidFill>
              </a:rPr>
              <a:t>obiettivo</a:t>
            </a:r>
            <a:r>
              <a:rPr lang="it"/>
              <a:t> progettuale di fondo è comprendere come costruire e implementare un 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>
                <a:solidFill>
                  <a:schemeClr val="accent1"/>
                </a:solidFill>
              </a:rPr>
              <a:t>“diritto resiliente”</a:t>
            </a:r>
            <a:endParaRPr>
              <a:solidFill>
                <a:schemeClr val="accent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capace di favorire una </a:t>
            </a:r>
            <a:r>
              <a:rPr lang="it">
                <a:solidFill>
                  <a:schemeClr val="accent1"/>
                </a:solidFill>
              </a:rPr>
              <a:t>crescita sostenibile</a:t>
            </a:r>
            <a:r>
              <a:rPr lang="it"/>
              <a:t> e una effettiva </a:t>
            </a:r>
            <a:r>
              <a:rPr lang="it">
                <a:solidFill>
                  <a:schemeClr val="accent1"/>
                </a:solidFill>
              </a:rPr>
              <a:t>coesione sociale</a:t>
            </a:r>
            <a:r>
              <a:rPr lang="it"/>
              <a:t>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311700" y="216625"/>
            <a:ext cx="8520600" cy="486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 questa ottica, </a:t>
            </a:r>
            <a:r>
              <a:rPr lang="it" b="1">
                <a:solidFill>
                  <a:schemeClr val="accent1"/>
                </a:solidFill>
              </a:rPr>
              <a:t>DIRECOESO </a:t>
            </a:r>
            <a:r>
              <a:rPr lang="it"/>
              <a:t>intende svilupparsi secondo le seguenti macro-fasi: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it"/>
            </a:br>
            <a:r>
              <a:rPr lang="it">
                <a:solidFill>
                  <a:schemeClr val="accent1"/>
                </a:solidFill>
              </a:rPr>
              <a:t>1. ANALISI:</a:t>
            </a:r>
            <a:br>
              <a:rPr lang="it"/>
            </a:b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della </a:t>
            </a:r>
            <a:r>
              <a:rPr lang="it">
                <a:solidFill>
                  <a:schemeClr val="accent1"/>
                </a:solidFill>
              </a:rPr>
              <a:t>transizione digitale degli enti locali</a:t>
            </a:r>
            <a:r>
              <a:rPr lang="it"/>
              <a:t>, con particolare attenzione a Città Metropolitana come </a:t>
            </a:r>
            <a:r>
              <a:rPr lang="it" i="1"/>
              <a:t>smart city</a:t>
            </a:r>
            <a:r>
              <a:rPr lang="it"/>
              <a:t> e </a:t>
            </a:r>
            <a:r>
              <a:rPr lang="it" i="1"/>
              <a:t>smart landscape</a:t>
            </a:r>
            <a:r>
              <a:rPr lang="it"/>
              <a:t>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della </a:t>
            </a:r>
            <a:r>
              <a:rPr lang="it">
                <a:solidFill>
                  <a:schemeClr val="accent1"/>
                </a:solidFill>
              </a:rPr>
              <a:t>normativa </a:t>
            </a:r>
            <a:r>
              <a:rPr lang="it"/>
              <a:t>regionale e metropolitana </a:t>
            </a:r>
            <a:r>
              <a:rPr lang="it">
                <a:solidFill>
                  <a:schemeClr val="accent1"/>
                </a:solidFill>
              </a:rPr>
              <a:t>sanzionatoria </a:t>
            </a:r>
            <a:r>
              <a:rPr lang="it"/>
              <a:t>degli illeciti punitivi amministrativi per stimolare il passaggio da una logica repressiva a una </a:t>
            </a:r>
            <a:r>
              <a:rPr lang="it">
                <a:solidFill>
                  <a:schemeClr val="accent1"/>
                </a:solidFill>
              </a:rPr>
              <a:t>logica riparativa e conciliativa</a:t>
            </a:r>
            <a:r>
              <a:rPr lang="it"/>
              <a:t>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del </a:t>
            </a:r>
            <a:r>
              <a:rPr lang="it">
                <a:solidFill>
                  <a:schemeClr val="accent1"/>
                </a:solidFill>
              </a:rPr>
              <a:t>modello socio-sanitario</a:t>
            </a:r>
            <a:r>
              <a:rPr lang="it"/>
              <a:t> toscano come </a:t>
            </a:r>
            <a:r>
              <a:rPr lang="it">
                <a:solidFill>
                  <a:schemeClr val="accent1"/>
                </a:solidFill>
              </a:rPr>
              <a:t>strumento di inclusione sociale</a:t>
            </a:r>
            <a:r>
              <a:rPr lang="it"/>
              <a:t>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it"/>
              <a:t>della possibilità di implementare la telemedicina negli istituti penitenziari;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>
            <a:spLocks noGrp="1"/>
          </p:cNvSpPr>
          <p:nvPr>
            <p:ph type="body" idx="1"/>
          </p:nvPr>
        </p:nvSpPr>
        <p:spPr>
          <a:xfrm>
            <a:off x="311700" y="310950"/>
            <a:ext cx="8520600" cy="448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1"/>
                </a:solidFill>
              </a:rPr>
              <a:t>1. ANALISI:</a:t>
            </a:r>
            <a:endParaRPr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it"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  <a:p>
            <a:pPr marL="914400" lvl="0" indent="-31718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it"/>
              <a:t>degli strumenti per la </a:t>
            </a:r>
            <a:r>
              <a:rPr lang="it">
                <a:solidFill>
                  <a:schemeClr val="accent1"/>
                </a:solidFill>
              </a:rPr>
              <a:t>protezione</a:t>
            </a:r>
            <a:r>
              <a:rPr lang="it"/>
              <a:t> dei soggetti più </a:t>
            </a:r>
            <a:r>
              <a:rPr lang="it">
                <a:solidFill>
                  <a:schemeClr val="accent1"/>
                </a:solidFill>
              </a:rPr>
              <a:t>vulnerabili </a:t>
            </a:r>
            <a:r>
              <a:rPr lang="it"/>
              <a:t>(amministrazione di sostegno, disposizioni anticipate di trattamento, mandato al notaio in vista di futura incapacità);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it"/>
              <a:t>della </a:t>
            </a:r>
            <a:r>
              <a:rPr lang="it">
                <a:solidFill>
                  <a:schemeClr val="accent1"/>
                </a:solidFill>
              </a:rPr>
              <a:t>rigenerazione urbana</a:t>
            </a:r>
            <a:r>
              <a:rPr lang="it"/>
              <a:t> come strumento per il rilancio dei territori;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it"/>
              <a:t>del </a:t>
            </a:r>
            <a:r>
              <a:rPr lang="it">
                <a:solidFill>
                  <a:schemeClr val="accent1"/>
                </a:solidFill>
              </a:rPr>
              <a:t>diritto alla cultura</a:t>
            </a:r>
            <a:r>
              <a:rPr lang="it"/>
              <a:t>, tra dimensione inclusiva (bene culturale come “bene comune”) ed esclusiva (valorizzazione commerciale del bene culturale) ed attenzione al rapporto tra bene culturale e digitalizzazione;</a:t>
            </a:r>
            <a:endParaRPr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●"/>
            </a:pPr>
            <a:r>
              <a:rPr lang="it"/>
              <a:t>della trasformazione della giustizia dalla dimensione giurisdizionale a quella della </a:t>
            </a:r>
            <a:r>
              <a:rPr lang="it">
                <a:solidFill>
                  <a:schemeClr val="accent1"/>
                </a:solidFill>
              </a:rPr>
              <a:t>mediazione</a:t>
            </a:r>
            <a:r>
              <a:rPr lang="it"/>
              <a:t>;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body" idx="1"/>
          </p:nvPr>
        </p:nvSpPr>
        <p:spPr>
          <a:xfrm>
            <a:off x="418050" y="213475"/>
            <a:ext cx="8610300" cy="435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accent1"/>
                </a:solidFill>
              </a:rPr>
              <a:t>2. PROPOSTA:</a:t>
            </a:r>
            <a:endParaRPr sz="160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solidFill>
                <a:schemeClr val="accent1"/>
              </a:solidFill>
            </a:endParaRPr>
          </a:p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600"/>
              <a:t>di </a:t>
            </a:r>
            <a:r>
              <a:rPr lang="it" sz="1600">
                <a:solidFill>
                  <a:schemeClr val="accent1"/>
                </a:solidFill>
              </a:rPr>
              <a:t>normative e </a:t>
            </a:r>
            <a:r>
              <a:rPr lang="it" sz="1600" i="1">
                <a:solidFill>
                  <a:schemeClr val="accent1"/>
                </a:solidFill>
              </a:rPr>
              <a:t>policy guidelines</a:t>
            </a:r>
            <a:r>
              <a:rPr lang="it" sz="1600"/>
              <a:t> a livello locale (per la Città metropolitana) e regionale 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/>
          </a:p>
          <a:p>
            <a:pPr marL="9144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chiare,</a:t>
            </a:r>
            <a:br>
              <a:rPr lang="it" sz="1600"/>
            </a:br>
            <a:endParaRPr sz="1600"/>
          </a:p>
          <a:p>
            <a:pPr marL="9144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definite in base alle necessità locali specifiche emerse dalla ricerca e dal dialogo con </a:t>
            </a:r>
            <a:r>
              <a:rPr lang="it" sz="1600" i="1"/>
              <a:t>policy makers</a:t>
            </a:r>
            <a:r>
              <a:rPr lang="it" sz="1600"/>
              <a:t> e </a:t>
            </a:r>
            <a:r>
              <a:rPr lang="it" sz="1600" i="1"/>
              <a:t>stakeholders</a:t>
            </a:r>
            <a:r>
              <a:rPr lang="it" sz="1600"/>
              <a:t>, </a:t>
            </a:r>
            <a:br>
              <a:rPr lang="it" sz="1600" i="1"/>
            </a:br>
            <a:endParaRPr sz="1600" i="1"/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sz="1600"/>
              <a:t>di facile applicabilità in tutti gli ambiti menzionati.</a:t>
            </a:r>
            <a:r>
              <a:rPr lang="it" i="1"/>
              <a:t> </a:t>
            </a:r>
            <a:endParaRPr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body" idx="1"/>
          </p:nvPr>
        </p:nvSpPr>
        <p:spPr>
          <a:xfrm>
            <a:off x="311700" y="177900"/>
            <a:ext cx="8520600" cy="47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accent1"/>
                </a:solidFill>
              </a:rPr>
              <a:t>3. COMUNICAZIONE, DISSEMINAZIONE, SENSIBILIZZAZIONE:</a:t>
            </a:r>
            <a:endParaRPr sz="16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/>
          </a:p>
          <a:p>
            <a:pPr marL="914400" lvl="0" indent="-330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it" sz="1600">
                <a:solidFill>
                  <a:schemeClr val="accent1"/>
                </a:solidFill>
              </a:rPr>
              <a:t>convegni e pubblicazioni</a:t>
            </a:r>
            <a:r>
              <a:rPr lang="it" sz="1600"/>
              <a:t> scientifiche;</a:t>
            </a:r>
            <a:endParaRPr sz="1600"/>
          </a:p>
          <a:p>
            <a:pPr marL="45720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/>
          </a:p>
          <a:p>
            <a:pPr marL="914400" lvl="0" indent="-330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messa a disposizione, a favore di </a:t>
            </a:r>
            <a:r>
              <a:rPr lang="it" sz="1600" i="1"/>
              <a:t>stakeholders</a:t>
            </a:r>
            <a:r>
              <a:rPr lang="it" sz="1600"/>
              <a:t> e </a:t>
            </a:r>
            <a:r>
              <a:rPr lang="it" sz="1600" i="1"/>
              <a:t>policy makers</a:t>
            </a:r>
            <a:r>
              <a:rPr lang="it" sz="1600"/>
              <a:t>, delle </a:t>
            </a:r>
            <a:r>
              <a:rPr lang="it" sz="1600" i="1"/>
              <a:t>policy guidelines</a:t>
            </a:r>
            <a:r>
              <a:rPr lang="it" sz="1600"/>
              <a:t> e delle proposte di normativa individuate;</a:t>
            </a:r>
            <a:endParaRPr sz="1600"/>
          </a:p>
          <a:p>
            <a:pPr marL="45720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/>
          </a:p>
          <a:p>
            <a:pPr marL="914400" lvl="0" indent="-330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progettazione della </a:t>
            </a:r>
            <a:r>
              <a:rPr lang="it" sz="1600">
                <a:solidFill>
                  <a:schemeClr val="accent1"/>
                </a:solidFill>
              </a:rPr>
              <a:t>nuova Laurea Magistrale</a:t>
            </a:r>
            <a:r>
              <a:rPr lang="it" sz="1600"/>
              <a:t> della Scuola di Giurisprudenza: “Diritto, Sostenibilità, Sicurezza”;</a:t>
            </a:r>
            <a:endParaRPr sz="1600"/>
          </a:p>
          <a:p>
            <a:pPr marL="45720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/>
          </a:p>
          <a:p>
            <a:pPr marL="914400" lvl="0" indent="-33020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it" sz="1600"/>
              <a:t>organizzazione di un </a:t>
            </a:r>
            <a:r>
              <a:rPr lang="it" sz="1600">
                <a:solidFill>
                  <a:schemeClr val="accent1"/>
                </a:solidFill>
              </a:rPr>
              <a:t>concorso per le scuole superiori del territorio</a:t>
            </a:r>
            <a:r>
              <a:rPr lang="it" sz="1600"/>
              <a:t> della Città metropolitana, supportato dall’offerta di materiali divulgativi e spunti formativi.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Presentazione su schermo (16:9)</PresentationFormat>
  <Paragraphs>55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DIRECOESO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DIRECOESO</dc:title>
  <dc:creator>bianc</dc:creator>
  <cp:lastModifiedBy>sara</cp:lastModifiedBy>
  <cp:revision>1</cp:revision>
  <dcterms:modified xsi:type="dcterms:W3CDTF">2022-06-02T09:16:06Z</dcterms:modified>
</cp:coreProperties>
</file>